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المحاضرة السابعة</a:t>
            </a:r>
            <a:br>
              <a:rPr lang="ar-EG" dirty="0" smtClean="0"/>
            </a:br>
            <a:r>
              <a:rPr lang="ar-EG" dirty="0" smtClean="0"/>
              <a:t> الإعلان والوسيلة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ar-EG" sz="4800" dirty="0" smtClean="0"/>
              <a:t>أولاً : الصحف :</a:t>
            </a:r>
          </a:p>
          <a:p>
            <a:pPr algn="r">
              <a:buNone/>
            </a:pPr>
            <a:r>
              <a:rPr lang="ar-EG" sz="4800" dirty="0" smtClean="0"/>
              <a:t>- الصحف </a:t>
            </a:r>
            <a:r>
              <a:rPr lang="ar-EG" sz="4800" dirty="0" smtClean="0"/>
              <a:t>: مميزات الصحف اليومية لنشر الإعلانات فيها 8 مميزات .</a:t>
            </a:r>
          </a:p>
          <a:p>
            <a:pPr algn="r">
              <a:buNone/>
            </a:pPr>
            <a:r>
              <a:rPr lang="ar-EG" sz="4800" dirty="0" smtClean="0"/>
              <a:t>- أنواع </a:t>
            </a:r>
            <a:r>
              <a:rPr lang="ar-EG" sz="4800" dirty="0" smtClean="0"/>
              <a:t>الإعلانات داخل الصحف (4 أنواع) </a:t>
            </a:r>
          </a:p>
          <a:p>
            <a:pPr algn="r">
              <a:buNone/>
            </a:pPr>
            <a:r>
              <a:rPr lang="ar-EG" sz="4800" dirty="0" smtClean="0"/>
              <a:t>- أسعار </a:t>
            </a:r>
            <a:r>
              <a:rPr lang="ar-EG" sz="4800" dirty="0" smtClean="0"/>
              <a:t>الإعلان فى الصحف اليومية 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7772400" cy="1219200"/>
          </a:xfrm>
        </p:spPr>
        <p:txBody>
          <a:bodyPr/>
          <a:lstStyle/>
          <a:p>
            <a:r>
              <a:rPr lang="ar-EG" dirty="0" smtClean="0"/>
              <a:t>ثانياً : المجلات 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153400" cy="419100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ar-EG" sz="4800" dirty="0" smtClean="0">
                <a:solidFill>
                  <a:schemeClr val="tx1"/>
                </a:solidFill>
              </a:rPr>
              <a:t>- مميزات المجلة الأسبوعية لنشر الإعلان فيها (9مميزات).</a:t>
            </a:r>
          </a:p>
          <a:p>
            <a:pPr algn="r"/>
            <a:r>
              <a:rPr lang="ar-EG" sz="3900" dirty="0" smtClean="0">
                <a:solidFill>
                  <a:schemeClr val="tx1"/>
                </a:solidFill>
              </a:rPr>
              <a:t>- أماكن ومساحات الإعلانات فى المجلات الأمريكية .</a:t>
            </a:r>
          </a:p>
          <a:p>
            <a:pPr algn="r"/>
            <a:r>
              <a:rPr lang="ar-EG" sz="4800" dirty="0" smtClean="0">
                <a:solidFill>
                  <a:schemeClr val="tx1"/>
                </a:solidFill>
              </a:rPr>
              <a:t>- هناك 18 شكل لمساحة الإعلان فى المجلة.</a:t>
            </a:r>
          </a:p>
          <a:p>
            <a:pPr algn="r"/>
            <a:r>
              <a:rPr lang="ar-EG" sz="4800" dirty="0" smtClean="0">
                <a:solidFill>
                  <a:schemeClr val="tx1"/>
                </a:solidFill>
              </a:rPr>
              <a:t>- لكل من هذه المساحات والأشكال </a:t>
            </a:r>
            <a:r>
              <a:rPr lang="ar-EG" sz="4800" dirty="0" smtClean="0">
                <a:solidFill>
                  <a:schemeClr val="tx1"/>
                </a:solidFill>
              </a:rPr>
              <a:t>اسم محدد </a:t>
            </a:r>
            <a:r>
              <a:rPr lang="ar-EG" sz="4800" dirty="0" smtClean="0">
                <a:solidFill>
                  <a:schemeClr val="tx1"/>
                </a:solidFill>
              </a:rPr>
              <a:t>ومكان محدد فى صفحات المجلة .</a:t>
            </a:r>
            <a:r>
              <a:rPr lang="ar-EG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أشكال ومساحات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ar-EG" sz="4800" dirty="0" smtClean="0">
                <a:solidFill>
                  <a:schemeClr val="tx1"/>
                </a:solidFill>
              </a:rPr>
              <a:t>- تتميز إعلانات المجلات الأمريكية بقدرة فائقة على جذب عين القارئ .</a:t>
            </a:r>
          </a:p>
          <a:p>
            <a:pPr algn="r">
              <a:buNone/>
            </a:pPr>
            <a:r>
              <a:rPr lang="ar-EG" sz="4800" dirty="0" smtClean="0">
                <a:solidFill>
                  <a:schemeClr val="tx1"/>
                </a:solidFill>
              </a:rPr>
              <a:t>- تعتمد مساحات الأشكال الإعلانية على نماذج رأسية وأفقية معاً .</a:t>
            </a:r>
          </a:p>
          <a:p>
            <a:pPr algn="r">
              <a:buNone/>
            </a:pPr>
            <a:r>
              <a:rPr lang="ar-EG" sz="4800" dirty="0" smtClean="0"/>
              <a:t>- من الممكن </a:t>
            </a:r>
            <a:r>
              <a:rPr lang="ar-EG" sz="4800" smtClean="0"/>
              <a:t>للمعلن إختيار مساحات رأسية وأفقية معاً لنفس الإعلان فى الصفحة الواحدة أو الصفحتين المتقابلتين . </a:t>
            </a:r>
            <a:endParaRPr lang="en-US" sz="4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122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المحاضرة السابعة  الإعلان والوسيلة</vt:lpstr>
      <vt:lpstr>ثانياً : المجلات :</vt:lpstr>
      <vt:lpstr>أشكال ومساحات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قسم الإعلام</dc:title>
  <dc:creator>A</dc:creator>
  <cp:lastModifiedBy>A</cp:lastModifiedBy>
  <cp:revision>9</cp:revision>
  <dcterms:created xsi:type="dcterms:W3CDTF">2020-03-26T13:21:23Z</dcterms:created>
  <dcterms:modified xsi:type="dcterms:W3CDTF">2020-03-29T12:08:03Z</dcterms:modified>
</cp:coreProperties>
</file>